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97" r:id="rId2"/>
    <p:sldId id="264" r:id="rId3"/>
    <p:sldId id="265" r:id="rId4"/>
    <p:sldId id="267" r:id="rId5"/>
    <p:sldId id="268" r:id="rId6"/>
    <p:sldId id="266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99" r:id="rId18"/>
    <p:sldId id="279" r:id="rId19"/>
    <p:sldId id="280" r:id="rId20"/>
    <p:sldId id="281" r:id="rId21"/>
    <p:sldId id="282" r:id="rId22"/>
    <p:sldId id="283" r:id="rId23"/>
    <p:sldId id="284" r:id="rId24"/>
    <p:sldId id="300" r:id="rId25"/>
    <p:sldId id="301" r:id="rId26"/>
    <p:sldId id="285" r:id="rId27"/>
    <p:sldId id="286" r:id="rId28"/>
    <p:sldId id="302" r:id="rId29"/>
    <p:sldId id="287" r:id="rId30"/>
    <p:sldId id="288" r:id="rId31"/>
    <p:sldId id="290" r:id="rId32"/>
    <p:sldId id="292" r:id="rId33"/>
    <p:sldId id="298" r:id="rId34"/>
    <p:sldId id="291" r:id="rId35"/>
    <p:sldId id="293" r:id="rId36"/>
    <p:sldId id="294" r:id="rId37"/>
    <p:sldId id="295" r:id="rId38"/>
    <p:sldId id="296" r:id="rId39"/>
    <p:sldId id="303" r:id="rId4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258"/>
    <a:srgbClr val="002C5F"/>
    <a:srgbClr val="887B1B"/>
    <a:srgbClr val="4F2D7F"/>
    <a:srgbClr val="006A4D"/>
    <a:srgbClr val="DC0C30"/>
    <a:srgbClr val="0098C3"/>
    <a:srgbClr val="FED100"/>
    <a:srgbClr val="CF0072"/>
    <a:srgbClr val="34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3" autoAdjust="0"/>
    <p:restoredTop sz="94660"/>
  </p:normalViewPr>
  <p:slideViewPr>
    <p:cSldViewPr>
      <p:cViewPr>
        <p:scale>
          <a:sx n="100" d="100"/>
          <a:sy n="100" d="100"/>
        </p:scale>
        <p:origin x="-58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6253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95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83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T Ned powerpoint sheet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961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T Ned powerpoint sheet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615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Ned powerpoint sheet 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9211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95CBC9-DF16-46C5-938E-82D84D676B38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4C148-583D-436D-BD24-678F96754EA1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DE725F-67DB-4A8E-959A-99ACDFF8AB4D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T Ned powerpoint sheet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567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EB46FC-55CB-4491-AAA4-672D5FB08C99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53B5A2-E5FC-4D47-9E76-B0F37E1D83CA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0BB7F3-D8DA-4183-A1D6-0CA1986407E0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27800F-E803-44F3-95E7-7932483DF9D9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3" name="Rechte verbindingslijn 12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68123" y="1713600"/>
            <a:ext cx="3190157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62100"/>
            <a:ext cx="4546320" cy="4410106"/>
          </a:xfr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C77C3D-5898-436A-B213-E6335F715149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4" name="Rechte verbindingslijn 13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82044A-E97E-4743-A018-9E2B3CD306A5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nl-NL" smtClean="0"/>
              <a:t>Klik op het pictogram als u een grafiek wilt toevoegen</a:t>
            </a:r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5" name="Rechte verbindingslijn 14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27DED4B1-C101-4135-BDFC-E17D1B7A6A13}" type="datetime1">
              <a:rPr lang="nl-NL" smtClean="0"/>
              <a:t>8-9-2013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nl-NL" smtClean="0"/>
              <a:t>Voettekst: aanpassen via 'Invoegen' ('Beeld' voor Office 2003 of eerder) kies vervolgens 'Koptekst en voettekst'</a:t>
            </a: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‹nr.›</a:t>
            </a:fld>
            <a:endParaRPr lang="nl-NL"/>
          </a:p>
        </p:txBody>
      </p:sp>
      <p:pic>
        <p:nvPicPr>
          <p:cNvPr id="9" name="Afbeelding 8" descr="UT_Logo_Black_NL.WM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7712" y="6336000"/>
            <a:ext cx="2019432" cy="418121"/>
          </a:xfrm>
          <a:prstGeom prst="rect">
            <a:avLst/>
          </a:prstGeom>
        </p:spPr>
      </p:pic>
      <p:cxnSp>
        <p:nvCxnSpPr>
          <p:cNvPr id="10" name="Rechte verbindingslijn 9"/>
          <p:cNvCxnSpPr/>
          <p:nvPr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7" r:id="rId4"/>
    <p:sldLayoutId id="2147483666" r:id="rId5"/>
    <p:sldLayoutId id="2147483660" r:id="rId6"/>
    <p:sldLayoutId id="2147483665" r:id="rId7"/>
    <p:sldLayoutId id="2147483661" r:id="rId8"/>
    <p:sldLayoutId id="2147483662" r:id="rId9"/>
    <p:sldLayoutId id="2147483669" r:id="rId10"/>
    <p:sldLayoutId id="2147483663" r:id="rId11"/>
    <p:sldLayoutId id="2147483670" r:id="rId12"/>
    <p:sldLayoutId id="2147483664" r:id="rId13"/>
    <p:sldLayoutId id="2147483671" r:id="rId14"/>
    <p:sldLayoutId id="2147483655" r:id="rId15"/>
    <p:sldLayoutId id="2147483656" r:id="rId16"/>
    <p:sldLayoutId id="2147483657" r:id="rId17"/>
    <p:sldLayoutId id="2147483658" r:id="rId1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nos.nl/artikel/547171-pilot-darmkankertest-van-start.html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660" y="836712"/>
            <a:ext cx="9332236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3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Het NDI-systeem geeft de plaats en oriëntatie van de EM-sensor</a:t>
            </a:r>
          </a:p>
          <a:p>
            <a:r>
              <a:rPr lang="nl-NL" dirty="0" err="1" smtClean="0"/>
              <a:t>Matlabscript</a:t>
            </a:r>
            <a:r>
              <a:rPr lang="nl-NL" dirty="0" smtClean="0"/>
              <a:t> van F. van der Heijden</a:t>
            </a:r>
          </a:p>
          <a:p>
            <a:r>
              <a:rPr lang="nl-NL" dirty="0" smtClean="0"/>
              <a:t>De rotatie is in Euler </a:t>
            </a:r>
            <a:r>
              <a:rPr lang="nl-NL" dirty="0" err="1" smtClean="0"/>
              <a:t>Angles</a:t>
            </a:r>
            <a:r>
              <a:rPr lang="nl-NL" dirty="0" smtClean="0"/>
              <a:t> gemeten</a:t>
            </a:r>
          </a:p>
          <a:p>
            <a:r>
              <a:rPr lang="nl-NL" dirty="0" smtClean="0"/>
              <a:t>De rotatiematrix in de transformatie is dan: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Methode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1: </a:t>
            </a:r>
            <a:r>
              <a:rPr lang="nl-NL" dirty="0"/>
              <a:t>EM-sensor naar </a:t>
            </a:r>
            <a:r>
              <a:rPr lang="nl-NL" dirty="0" smtClean="0"/>
              <a:t>NDI-fieldgenerator 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hoek 8"/>
              <p:cNvSpPr/>
              <p:nvPr/>
            </p:nvSpPr>
            <p:spPr>
              <a:xfrm>
                <a:off x="899592" y="3505312"/>
                <a:ext cx="8136904" cy="1008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sz="1400" i="1">
                              <a:latin typeface="Cambria Math"/>
                              <a:ea typeface="Times New Roman"/>
                              <a:cs typeface="Times New Roman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𝑛𝑑𝑖</m:t>
                              </m:r>
                            </m:sup>
                            <m:e>
                              <m: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𝑅𝑐</m:t>
                              </m:r>
                            </m:e>
                          </m:sPre>
                        </m:e>
                        <m:sub>
                          <m:r>
                            <a:rPr lang="nl-NL" sz="14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m:t>𝐸𝑀</m:t>
                          </m:r>
                        </m:sub>
                        <m:sup/>
                      </m:sSubSup>
                      <m:r>
                        <a:rPr lang="nl-NL" sz="14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4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𝑟𝑜𝑡𝑌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𝑟𝑜𝑡𝑌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𝑟𝑜𝑡𝑌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𝑟𝑜𝑡𝑌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sz="14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4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𝑟𝑜𝑡𝑋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𝑟𝑜𝑡𝑋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𝑟𝑜𝑡𝑋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𝑟𝑜𝑡𝑋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sz="1400" i="1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400" i="1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4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𝑟𝑜𝑡𝑍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𝑟𝑜𝑡𝑍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sin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𝑟𝑜𝑡𝑍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cos</m:t>
                                </m:r>
                                <m:r>
                                  <a:rPr lang="nl-NL" sz="140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⁡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(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𝑟𝑜𝑡𝑍</m:t>
                                </m:r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effectLst/>
                  <a:latin typeface="Calibri"/>
                  <a:ea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Rechthoe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05312"/>
                <a:ext cx="8136904" cy="10080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hoek 9"/>
              <p:cNvSpPr/>
              <p:nvPr/>
            </p:nvSpPr>
            <p:spPr>
              <a:xfrm>
                <a:off x="899592" y="4585432"/>
                <a:ext cx="2958439" cy="571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sz="1400" i="1" smtClean="0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sz="1400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sz="1400" i="1">
                                  <a:latin typeface="Cambria Math"/>
                                </a:rPr>
                                <m:t>𝑛𝑑𝑖</m:t>
                              </m:r>
                            </m:sup>
                            <m:e>
                              <m:r>
                                <a:rPr lang="nl-NL" sz="1400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sz="1400" i="1">
                              <a:latin typeface="Cambria Math"/>
                            </a:rPr>
                            <m:t>𝐸𝑀</m:t>
                          </m:r>
                        </m:sub>
                        <m:sup/>
                      </m:sSubSup>
                      <m:r>
                        <a:rPr lang="nl-NL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400" i="1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nl-NL" sz="1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sz="1400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sz="1400" i="1">
                                            <a:latin typeface="Cambria Math"/>
                                          </a:rPr>
                                          <m:t>𝑛𝑑𝑖</m:t>
                                        </m:r>
                                      </m:sup>
                                      <m:e>
                                        <m:r>
                                          <a:rPr lang="nl-NL" sz="1400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  <m:r>
                                          <a:rPr lang="nl-NL" sz="1400" b="0" i="1" smtClean="0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sz="1400" i="1">
                                        <a:latin typeface="Cambria Math"/>
                                      </a:rPr>
                                      <m:t>𝐸𝑀</m:t>
                                    </m:r>
                                  </m:sub>
                                  <m:sup/>
                                </m:sSubSup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nl-NL" sz="1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sz="1400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sz="1400" i="1">
                                            <a:latin typeface="Cambria Math"/>
                                          </a:rPr>
                                          <m:t>𝑛𝑑𝑖</m:t>
                                        </m:r>
                                      </m:sup>
                                      <m:e>
                                        <m:r>
                                          <a:rPr lang="nl-NL" sz="1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sz="1400" i="1">
                                        <a:latin typeface="Cambria Math"/>
                                      </a:rPr>
                                      <m:t>𝐸𝑀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nl-NL" sz="1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sz="1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10" name="Rechthoe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585432"/>
                <a:ext cx="2958439" cy="5717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Schaakbord wordt neergezet en </a:t>
            </a:r>
            <a:r>
              <a:rPr lang="nl-NL" b="1" u="sng" dirty="0" smtClean="0"/>
              <a:t>niet</a:t>
            </a:r>
            <a:r>
              <a:rPr lang="nl-NL" dirty="0" smtClean="0"/>
              <a:t> meer verplaatst</a:t>
            </a:r>
          </a:p>
          <a:p>
            <a:r>
              <a:rPr lang="nl-NL" dirty="0" smtClean="0"/>
              <a:t>Met een 6DOF-pointer-EM-sensor worden de hoekpunten opgemeten</a:t>
            </a:r>
          </a:p>
          <a:p>
            <a:r>
              <a:rPr lang="nl-NL" dirty="0" smtClean="0"/>
              <a:t>Het </a:t>
            </a:r>
            <a:r>
              <a:rPr lang="nl-NL" dirty="0" err="1" smtClean="0"/>
              <a:t>Kabsch</a:t>
            </a:r>
            <a:r>
              <a:rPr lang="nl-NL" dirty="0" smtClean="0"/>
              <a:t> algoritme rekent de transformatie </a:t>
            </a:r>
            <a:r>
              <a:rPr lang="nl-NL" dirty="0" smtClean="0"/>
              <a:t>uit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nl-NL" dirty="0" smtClean="0"/>
              <a:t>Om te bepalen of de grootte van het schaakbord invloed heeft op de transformatie worden twee verschillende schaakborden gebruikt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Methode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2: NDI-fieldgenerator naar schaakbord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hoek 6"/>
              <p:cNvSpPr/>
              <p:nvPr/>
            </p:nvSpPr>
            <p:spPr>
              <a:xfrm>
                <a:off x="2644774" y="3284984"/>
                <a:ext cx="3854452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𝑠𝑐h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𝑛𝑑𝑖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𝑠𝑐h</m:t>
                                        </m:r>
                                      </m:sup>
                                      <m:e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𝑅𝑐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i="1">
                                        <a:latin typeface="Cambria Math"/>
                                      </a:rPr>
                                      <m:t>𝑛𝑑𝑖</m:t>
                                    </m:r>
                                  </m:sub>
                                  <m:sup/>
                                </m:sSubSup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𝑠𝑐h</m:t>
                                        </m:r>
                                      </m:sup>
                                      <m:e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𝑇𝑐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i="1">
                                        <a:latin typeface="Cambria Math"/>
                                      </a:rPr>
                                      <m:t>𝑛𝑑𝑖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774" y="3284984"/>
                <a:ext cx="3854452" cy="708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 camerakalibratie van </a:t>
            </a:r>
            <a:r>
              <a:rPr lang="nl-NL" dirty="0"/>
              <a:t>J.-Y. </a:t>
            </a:r>
            <a:r>
              <a:rPr lang="nl-NL" dirty="0" err="1"/>
              <a:t>Bouguet</a:t>
            </a:r>
            <a:r>
              <a:rPr lang="nl-NL" dirty="0"/>
              <a:t> </a:t>
            </a:r>
            <a:r>
              <a:rPr lang="nl-NL" dirty="0" smtClean="0"/>
              <a:t>wordt gebruikt</a:t>
            </a:r>
          </a:p>
          <a:p>
            <a:r>
              <a:rPr lang="nl-NL" dirty="0" smtClean="0"/>
              <a:t>Intrinsieke </a:t>
            </a:r>
            <a:r>
              <a:rPr lang="nl-NL" dirty="0" smtClean="0"/>
              <a:t>waarden, bijvoorbeeld de vervorming door een groothoeklens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nl-NL" dirty="0" smtClean="0"/>
          </a:p>
          <a:p>
            <a:r>
              <a:rPr lang="nl-NL" dirty="0" smtClean="0"/>
              <a:t>Extrinsieke waarden</a:t>
            </a:r>
          </a:p>
          <a:p>
            <a:r>
              <a:rPr lang="nl-NL" dirty="0" smtClean="0"/>
              <a:t>Hoekpunten </a:t>
            </a:r>
            <a:r>
              <a:rPr lang="nl-NL" dirty="0"/>
              <a:t>op het schaakbord</a:t>
            </a: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Methode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3: schaakbord naar camera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hoek 6"/>
              <p:cNvSpPr/>
              <p:nvPr/>
            </p:nvSpPr>
            <p:spPr>
              <a:xfrm>
                <a:off x="4932040" y="5109303"/>
                <a:ext cx="4049314" cy="623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𝑐𝑎𝑚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𝑠𝑐h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𝑐𝑎𝑚</m:t>
                                        </m:r>
                                      </m:sup>
                                      <m:e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𝑅𝑐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i="1">
                                        <a:latin typeface="Cambria Math"/>
                                      </a:rPr>
                                      <m:t>𝑠𝑐h</m:t>
                                    </m:r>
                                  </m:sub>
                                  <m:sup/>
                                </m:sSubSup>
                              </m:e>
                              <m:e/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sPre>
                                      <m:sPrePr>
                                        <m:ctrlPr>
                                          <a:rPr lang="nl-NL" i="1">
                                            <a:latin typeface="Cambria Math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𝑐𝑎𝑚</m:t>
                                        </m:r>
                                      </m:sup>
                                      <m:e>
                                        <m:r>
                                          <a:rPr lang="nl-NL" i="1">
                                            <a:latin typeface="Cambria Math"/>
                                          </a:rPr>
                                          <m:t>𝑇𝑐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nl-NL" i="1">
                                        <a:latin typeface="Cambria Math"/>
                                      </a:rPr>
                                      <m:t>𝑠𝑐h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109303"/>
                <a:ext cx="4049314" cy="62395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Tino Kerkhof\Documents\bestanden\BMT 2012-2013\kwartiel 4 (Bacheloropdracht)\KALIBRATIE\Kalibratie\Kalibratie3\KalibratieFrame\Frame_1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9388"/>
            <a:ext cx="3311860" cy="220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7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Alle transformaties zijn nu bekend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Niet perfecte wereld</a:t>
            </a:r>
          </a:p>
          <a:p>
            <a:r>
              <a:rPr lang="nl-NL" dirty="0" err="1" smtClean="0"/>
              <a:t>Kabsch</a:t>
            </a:r>
            <a:r>
              <a:rPr lang="nl-NL" dirty="0" smtClean="0"/>
              <a:t> algoritme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Methode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4</a:t>
            </a:r>
            <a:r>
              <a:rPr lang="nl-NL" dirty="0" smtClean="0"/>
              <a:t>: EM-sensor naar camera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hoek 6"/>
              <p:cNvSpPr/>
              <p:nvPr/>
            </p:nvSpPr>
            <p:spPr>
              <a:xfrm>
                <a:off x="2686163" y="2782537"/>
                <a:ext cx="3771674" cy="430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𝑐𝑎𝑚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𝐸𝑀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𝑐𝑎𝑚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𝑠𝑐h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𝑠𝑐h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𝑛𝑑𝑖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𝑛𝑑𝑖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𝐸𝑀</m:t>
                          </m:r>
                        </m:sub>
                        <m:sup/>
                      </m:sSub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163" y="2782537"/>
                <a:ext cx="3771674" cy="430439"/>
              </a:xfrm>
              <a:prstGeom prst="rect">
                <a:avLst/>
              </a:prstGeom>
              <a:blipFill rotWithShape="1">
                <a:blip r:embed="rId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Probleem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Methode</a:t>
            </a:r>
          </a:p>
          <a:p>
            <a:r>
              <a:rPr lang="nl-NL" dirty="0" smtClean="0"/>
              <a:t>Uitvoering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Resultaten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Conclusie 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Aanbeveling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9-9-2013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26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Endoscoop</a:t>
            </a:r>
          </a:p>
          <a:p>
            <a:r>
              <a:rPr lang="nl-NL" dirty="0" smtClean="0"/>
              <a:t>6DOF-katheterische-EM-sensor</a:t>
            </a:r>
          </a:p>
          <a:p>
            <a:r>
              <a:rPr lang="nl-NL" dirty="0" smtClean="0"/>
              <a:t>6DOF-pointer-EM-sensor</a:t>
            </a:r>
          </a:p>
          <a:p>
            <a:r>
              <a:rPr lang="nl-NL" dirty="0" smtClean="0"/>
              <a:t>NDI Aurora fieldgenerator met systeem</a:t>
            </a:r>
          </a:p>
          <a:p>
            <a:r>
              <a:rPr lang="nl-NL" dirty="0" smtClean="0"/>
              <a:t>Zwart/wit schaakbord</a:t>
            </a:r>
          </a:p>
          <a:p>
            <a:r>
              <a:rPr lang="nl-NL" dirty="0" smtClean="0"/>
              <a:t>Een manier om de beelden van de camera naar je computer te krijgen</a:t>
            </a:r>
          </a:p>
          <a:p>
            <a:r>
              <a:rPr lang="nl-NL" dirty="0"/>
              <a:t>C</a:t>
            </a:r>
            <a:r>
              <a:rPr lang="nl-NL" dirty="0" smtClean="0"/>
              <a:t>omputer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Benodigdheden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52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873838" cy="4616928"/>
          </a:xfrm>
        </p:spPr>
      </p:pic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Opstelling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7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Opstelling</a:t>
            </a:r>
            <a:endParaRPr lang="en-US" dirty="0" smtClean="0"/>
          </a:p>
        </p:txBody>
      </p:sp>
      <p:pic>
        <p:nvPicPr>
          <p:cNvPr id="8" name="Afbeelding 7" descr="I:\Bacheloropdracht\DSC_0286-verkleind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r="15766" b="16182"/>
          <a:stretch/>
        </p:blipFill>
        <p:spPr bwMode="auto">
          <a:xfrm>
            <a:off x="1043608" y="2132856"/>
            <a:ext cx="3816424" cy="345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Afbeelding 8" descr="I:\Bacheloropdracht\DSC_0280-verkleind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0"/>
          <a:stretch/>
        </p:blipFill>
        <p:spPr bwMode="auto">
          <a:xfrm>
            <a:off x="5076056" y="2132856"/>
            <a:ext cx="3888432" cy="345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4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0" t="60526" r="45624" b="13366"/>
          <a:stretch/>
        </p:blipFill>
        <p:spPr>
          <a:xfrm>
            <a:off x="1187624" y="2572895"/>
            <a:ext cx="3312368" cy="3312368"/>
          </a:xfrm>
        </p:spPr>
      </p:pic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smtClean="0"/>
              <a:t>metingen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1115616" y="191683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nl-NL" dirty="0" smtClean="0"/>
              <a:t>Het schaakbord wordt  opgemeten</a:t>
            </a:r>
            <a:endParaRPr lang="nl-NL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20888"/>
            <a:ext cx="4186188" cy="324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0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Beeld en EM-sensordata worden tegelijkertijd opgenomen en gemeten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Na de opname worden de stationaire beelden uit de opname gehaald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Metingen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50" y="2492896"/>
            <a:ext cx="2692726" cy="1808615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10" y="2492896"/>
            <a:ext cx="2692726" cy="1808615"/>
          </a:xfrm>
          <a:prstGeom prst="rect">
            <a:avLst/>
          </a:prstGeom>
        </p:spPr>
      </p:pic>
      <p:pic>
        <p:nvPicPr>
          <p:cNvPr id="15" name="Afbeelding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8360" r="8779" b="21231"/>
          <a:stretch/>
        </p:blipFill>
        <p:spPr bwMode="auto">
          <a:xfrm>
            <a:off x="3417903" y="4785360"/>
            <a:ext cx="2760980" cy="1577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430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1640" y="764704"/>
            <a:ext cx="6786562" cy="1470025"/>
          </a:xfrm>
        </p:spPr>
        <p:txBody>
          <a:bodyPr/>
          <a:lstStyle/>
          <a:p>
            <a:r>
              <a:rPr lang="nl-NL" dirty="0"/>
              <a:t>Kalibratie van de camera in een endoscoop en een 6DOF-EM-sensor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19672" y="2204864"/>
            <a:ext cx="6500118" cy="1101725"/>
          </a:xfrm>
        </p:spPr>
        <p:txBody>
          <a:bodyPr/>
          <a:lstStyle/>
          <a:p>
            <a:r>
              <a:rPr lang="nl-NL" dirty="0" err="1"/>
              <a:t>Bacheloropdracht</a:t>
            </a:r>
            <a:r>
              <a:rPr lang="nl-NL" dirty="0"/>
              <a:t> van Tino Kerkhof</a:t>
            </a:r>
          </a:p>
          <a:p>
            <a:r>
              <a:rPr lang="nl-NL" dirty="0" err="1"/>
              <a:t>Bacheloropdrachtcommissie</a:t>
            </a:r>
            <a:r>
              <a:rPr lang="nl-NL" dirty="0"/>
              <a:t>:</a:t>
            </a:r>
          </a:p>
          <a:p>
            <a:r>
              <a:rPr lang="nl-NL" dirty="0"/>
              <a:t>Voorzitter: </a:t>
            </a:r>
            <a:r>
              <a:rPr lang="nl-NL" dirty="0" smtClean="0"/>
              <a:t>prof. Dr. Ir. C.H</a:t>
            </a:r>
            <a:r>
              <a:rPr lang="nl-NL" dirty="0"/>
              <a:t>. Slump (SAS)</a:t>
            </a:r>
          </a:p>
          <a:p>
            <a:r>
              <a:rPr lang="nl-NL" dirty="0"/>
              <a:t>Mentor: </a:t>
            </a:r>
            <a:r>
              <a:rPr lang="nl-NL" dirty="0" smtClean="0"/>
              <a:t>dr. Ir. F</a:t>
            </a:r>
            <a:r>
              <a:rPr lang="nl-NL" dirty="0"/>
              <a:t>. van der Heijden (SAS)</a:t>
            </a:r>
          </a:p>
          <a:p>
            <a:r>
              <a:rPr lang="nl-NL" dirty="0"/>
              <a:t>Lid van andere werkeenheid: </a:t>
            </a:r>
            <a:r>
              <a:rPr lang="nl-NL" dirty="0" smtClean="0"/>
              <a:t>MSc. N</a:t>
            </a:r>
            <a:r>
              <a:rPr lang="nl-NL" dirty="0"/>
              <a:t>. van der Stap (MISR)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179512" y="620687"/>
            <a:ext cx="40324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EWI/SAS 2013-021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9 </a:t>
            </a:r>
            <a:r>
              <a:rPr lang="nl-NL" dirty="0" smtClean="0">
                <a:solidFill>
                  <a:schemeClr val="bg1"/>
                </a:solidFill>
                <a:latin typeface="+mj-lt"/>
              </a:rPr>
              <a:t>september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2013</a:t>
            </a:r>
            <a:endParaRPr lang="nl-NL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6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0075" lvl="1" indent="-342900">
              <a:buFont typeface="+mj-lt"/>
              <a:buAutoNum type="arabicPeriod"/>
            </a:pPr>
            <a:r>
              <a:rPr lang="nl-NL" dirty="0"/>
              <a:t>EM-sensor naar </a:t>
            </a:r>
            <a:r>
              <a:rPr lang="nl-NL" dirty="0" smtClean="0"/>
              <a:t>NDI-fieldgenerator</a:t>
            </a:r>
          </a:p>
          <a:p>
            <a:pPr marL="863600" lvl="2" indent="-342900"/>
            <a:r>
              <a:rPr lang="nl-NL" dirty="0" smtClean="0"/>
              <a:t>Plaats en oriëntatie worden individuele transformatiematrices</a:t>
            </a:r>
            <a:endParaRPr lang="nl-NL" dirty="0"/>
          </a:p>
          <a:p>
            <a:pPr marL="600075" lvl="1" indent="-342900">
              <a:buFont typeface="+mj-lt"/>
              <a:buAutoNum type="arabicPeriod"/>
            </a:pPr>
            <a:r>
              <a:rPr lang="nl-NL" dirty="0"/>
              <a:t>NDI-fieldgenerator naar </a:t>
            </a:r>
            <a:r>
              <a:rPr lang="nl-NL" dirty="0" smtClean="0"/>
              <a:t>schaakbord</a:t>
            </a:r>
          </a:p>
          <a:p>
            <a:pPr marL="863600" lvl="2" indent="-342900"/>
            <a:r>
              <a:rPr lang="nl-NL" dirty="0" smtClean="0"/>
              <a:t>Met het </a:t>
            </a:r>
            <a:r>
              <a:rPr lang="nl-NL" dirty="0" err="1" smtClean="0"/>
              <a:t>Kabsch</a:t>
            </a:r>
            <a:r>
              <a:rPr lang="nl-NL" dirty="0" smtClean="0"/>
              <a:t> algoritme wordt één transformatiematrix berekend</a:t>
            </a:r>
            <a:endParaRPr lang="nl-NL" dirty="0"/>
          </a:p>
          <a:p>
            <a:pPr marL="600075" lvl="1" indent="-342900">
              <a:buFont typeface="+mj-lt"/>
              <a:buAutoNum type="arabicPeriod"/>
            </a:pPr>
            <a:r>
              <a:rPr lang="nl-NL" dirty="0"/>
              <a:t>Schaakbord naar </a:t>
            </a:r>
            <a:r>
              <a:rPr lang="nl-NL" dirty="0" smtClean="0"/>
              <a:t>camera</a:t>
            </a:r>
          </a:p>
          <a:p>
            <a:pPr marL="863600" lvl="2" indent="-342900"/>
            <a:r>
              <a:rPr lang="nl-NL" dirty="0" smtClean="0"/>
              <a:t>De camerakalibratie van J.-Y. </a:t>
            </a:r>
            <a:r>
              <a:rPr lang="nl-NL" dirty="0" err="1" smtClean="0"/>
              <a:t>Bouguet</a:t>
            </a:r>
            <a:r>
              <a:rPr lang="nl-NL" dirty="0" smtClean="0"/>
              <a:t> verwerkt de beelden en geeft de plaats en oriëntatie van de camera</a:t>
            </a:r>
          </a:p>
          <a:p>
            <a:pPr marL="863600" lvl="2" indent="-342900"/>
            <a:r>
              <a:rPr lang="nl-NL" dirty="0"/>
              <a:t>Plaats en oriëntatie worden individuele transformatiematrices</a:t>
            </a:r>
          </a:p>
          <a:p>
            <a:pPr marL="863600" lvl="2" indent="-34290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Uitvoering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Verwerking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inhoud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Transformaties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i="1">
                            <a:latin typeface="Cambria Math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nl-NL" i="1">
                                <a:latin typeface="Cambria Math"/>
                              </a:rPr>
                            </m:ctrlPr>
                          </m:sPrePr>
                          <m:sub/>
                          <m:sup>
                            <m:r>
                              <a:rPr lang="nl-NL" i="1">
                                <a:latin typeface="Cambria Math"/>
                              </a:rPr>
                              <m:t>𝑐𝑎𝑚</m:t>
                            </m:r>
                          </m:sup>
                          <m:e>
                            <m:r>
                              <a:rPr lang="nl-NL" i="1">
                                <a:latin typeface="Cambria Math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nl-NL" i="1">
                            <a:latin typeface="Cambria Math"/>
                          </a:rPr>
                          <m:t>𝑠𝑐h</m:t>
                        </m:r>
                      </m:sub>
                      <m:sup/>
                    </m:sSubSup>
                    <m:r>
                      <a:rPr lang="nl-NL" b="0" i="1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nl-NL" i="1">
                            <a:latin typeface="Cambria Math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nl-NL" i="1">
                                <a:latin typeface="Cambria Math"/>
                              </a:rPr>
                            </m:ctrlPr>
                          </m:sPrePr>
                          <m:sub/>
                          <m:sup>
                            <m:r>
                              <a:rPr lang="nl-NL" i="1">
                                <a:latin typeface="Cambria Math"/>
                              </a:rPr>
                              <m:t>𝑠𝑐h</m:t>
                            </m:r>
                          </m:sup>
                          <m:e>
                            <m:r>
                              <a:rPr lang="nl-NL" i="1">
                                <a:latin typeface="Cambria Math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nl-NL" i="1">
                            <a:latin typeface="Cambria Math"/>
                          </a:rPr>
                          <m:t>𝑛𝑑𝑖</m:t>
                        </m:r>
                      </m:sub>
                      <m:sup/>
                    </m:sSubSup>
                    <m:r>
                      <a:rPr lang="nl-NL" b="0" i="1" smtClean="0">
                        <a:latin typeface="Cambria Math"/>
                      </a:rPr>
                      <m:t> </m:t>
                    </m:r>
                    <m:r>
                      <a:rPr lang="nl-NL" b="0" i="1" smtClean="0">
                        <a:latin typeface="Cambria Math"/>
                      </a:rPr>
                      <m:t>𝑒𝑛</m:t>
                    </m:r>
                    <m:r>
                      <a:rPr lang="nl-NL" b="0" i="1" smtClean="0"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nl-NL" i="1">
                            <a:latin typeface="Cambria Math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nl-NL" i="1">
                                <a:latin typeface="Cambria Math"/>
                              </a:rPr>
                            </m:ctrlPr>
                          </m:sPrePr>
                          <m:sub/>
                          <m:sup>
                            <m:r>
                              <a:rPr lang="nl-NL" i="1">
                                <a:latin typeface="Cambria Math"/>
                              </a:rPr>
                              <m:t>𝑛𝑑𝑖</m:t>
                            </m:r>
                          </m:sup>
                          <m:e>
                            <m:r>
                              <a:rPr lang="nl-NL" i="1">
                                <a:latin typeface="Cambria Math"/>
                              </a:rPr>
                              <m:t>𝑇</m:t>
                            </m:r>
                          </m:e>
                        </m:sPre>
                      </m:e>
                      <m:sub>
                        <m:r>
                          <a:rPr lang="nl-NL" i="1">
                            <a:latin typeface="Cambria Math"/>
                          </a:rPr>
                          <m:t>𝐸𝑀</m:t>
                        </m:r>
                      </m:sub>
                      <m:sup/>
                    </m:sSubSup>
                  </m:oMath>
                </a14:m>
                <a:r>
                  <a:rPr lang="nl-NL" dirty="0" smtClean="0"/>
                  <a:t> zijn nu bekend</a:t>
                </a:r>
              </a:p>
              <a:p>
                <a:r>
                  <a:rPr lang="nl-NL" dirty="0" smtClean="0"/>
                  <a:t>De eenheidsvectoren worden gebruikt om de transformatie tussen camera en EM-sensor te vinden</a:t>
                </a:r>
              </a:p>
              <a:p>
                <a:r>
                  <a:rPr lang="nl-NL" dirty="0" smtClean="0"/>
                  <a:t>Voor symmetrie </a:t>
                </a:r>
                <a:r>
                  <a:rPr lang="nl-NL" dirty="0" smtClean="0"/>
                  <a:t>worden </a:t>
                </a:r>
                <a:r>
                  <a:rPr lang="nl-NL" dirty="0" smtClean="0"/>
                  <a:t>ook de </a:t>
                </a:r>
                <a:r>
                  <a:rPr lang="nl-NL" dirty="0" smtClean="0"/>
                  <a:t>negatieven </a:t>
                </a:r>
                <a:r>
                  <a:rPr lang="nl-NL" dirty="0" smtClean="0"/>
                  <a:t>van de eenheidsvectoren meegenomen</a:t>
                </a:r>
              </a:p>
              <a:p>
                <a:endParaRPr lang="nl-NL" dirty="0"/>
              </a:p>
              <a:p>
                <a:endParaRPr lang="nl-NL" dirty="0" smtClean="0"/>
              </a:p>
              <a:p>
                <a:endParaRPr lang="nl-NL" dirty="0"/>
              </a:p>
              <a:p>
                <a:r>
                  <a:rPr lang="nl-NL" dirty="0" smtClean="0"/>
                  <a:t>Als laatste worden ook alle berekende fouten op een </a:t>
                </a:r>
                <a:r>
                  <a:rPr lang="nl-NL" dirty="0" smtClean="0"/>
                  <a:t>rijtje </a:t>
                </a:r>
                <a:r>
                  <a:rPr lang="nl-NL" dirty="0" smtClean="0"/>
                  <a:t>gezet </a:t>
                </a:r>
              </a:p>
              <a:p>
                <a:pPr marL="0" indent="0">
                  <a:buNone/>
                </a:pPr>
                <a:endParaRPr lang="nl-NL" dirty="0" smtClean="0"/>
              </a:p>
            </p:txBody>
          </p:sp>
        </mc:Choice>
        <mc:Fallback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41" t="-34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Uitwerking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Resultaat en fouten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hoek 6"/>
              <p:cNvSpPr/>
              <p:nvPr/>
            </p:nvSpPr>
            <p:spPr>
              <a:xfrm>
                <a:off x="863588" y="3717032"/>
                <a:ext cx="7416824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𝑐𝑎𝑚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𝑠𝑐h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𝑛</m:t>
                      </m:r>
                      <m:r>
                        <a:rPr lang="nl-NL" i="1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𝑠𝑐h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𝑛𝑑𝑖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nl-NL" i="1">
                              <a:latin typeface="Cambria Math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nl-NL" i="1">
                                  <a:latin typeface="Cambria Math"/>
                                </a:rPr>
                                <m:t>𝑛𝑑𝑖</m:t>
                              </m:r>
                            </m:sup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nl-NL" i="1">
                              <a:latin typeface="Cambria Math"/>
                            </a:rPr>
                            <m:t>𝐸𝑀</m:t>
                          </m:r>
                        </m:sub>
                        <m:sup/>
                      </m:sSubSup>
                      <m:r>
                        <a:rPr lang="nl-NL" i="1">
                          <a:latin typeface="Cambria Math"/>
                        </a:rPr>
                        <m:t>𝑛</m:t>
                      </m:r>
                      <m:r>
                        <a:rPr lang="nl-NL" i="1">
                          <a:latin typeface="Cambria Math"/>
                        </a:rPr>
                        <m:t>∗ 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88" y="3717032"/>
                <a:ext cx="7416824" cy="11128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8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Probleem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Uitvoering</a:t>
            </a:r>
          </a:p>
          <a:p>
            <a:r>
              <a:rPr lang="nl-NL" dirty="0" smtClean="0"/>
              <a:t>Resultaten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Discussie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Conclusie</a:t>
            </a:r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Aanbeveling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9-9-2013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1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1: EM-sensor naar NDI-Fieldgenerator</a:t>
            </a:r>
            <a:endParaRPr lang="nl-NL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43" y="2051050"/>
            <a:ext cx="4878489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1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24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Stap 1: EM-sensor naar </a:t>
            </a:r>
            <a:r>
              <a:rPr lang="nl-NL" dirty="0" smtClean="0"/>
              <a:t>NDI-Fieldgenerator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313" y="2051050"/>
            <a:ext cx="4753348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4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25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2: NDI-Fieldgenerator naar schaakbord</a:t>
            </a:r>
            <a:endParaRPr lang="nl-NL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408712" cy="426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26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2: NDI-Fieldgenerator naar schaakbord</a:t>
            </a:r>
            <a:endParaRPr lang="nl-NL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6048672" cy="424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4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27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3: schaakbord naar  camera</a:t>
            </a:r>
            <a:endParaRPr lang="nl-NL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7"/>
            <a:ext cx="513046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2" y="2060847"/>
            <a:ext cx="462147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3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28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4: EM-sensor naar camera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3671900" y="6309320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Schaakbord = 28.2 x 37</a:t>
            </a:r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895560"/>
            <a:ext cx="6120680" cy="443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2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Stap 4: EM-sensor naar camera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3635896" y="623731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Schaakbord = 184 x 235</a:t>
            </a:r>
            <a:endParaRPr lang="nl-NL" sz="1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8" y="1844824"/>
            <a:ext cx="5348145" cy="446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2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cs typeface="Arial" pitchFamily="34" charset="0"/>
              </a:rPr>
              <a:t>Grootschalig</a:t>
            </a:r>
            <a:r>
              <a:rPr lang="en-US" dirty="0" smtClean="0"/>
              <a:t> </a:t>
            </a:r>
            <a:r>
              <a:rPr lang="nl-NL" dirty="0" smtClean="0"/>
              <a:t>bevolkingsonderzoek naar darmkanker</a:t>
            </a:r>
          </a:p>
          <a:p>
            <a:r>
              <a:rPr lang="nl-NL" dirty="0" smtClean="0"/>
              <a:t>Bevolkingsonderzoek kan 2.400 levens per jaar gaan redden</a:t>
            </a:r>
          </a:p>
          <a:p>
            <a:r>
              <a:rPr lang="en-US" dirty="0" smtClean="0"/>
              <a:t>66.000 </a:t>
            </a:r>
            <a:r>
              <a:rPr lang="en-US" dirty="0"/>
              <a:t>extra </a:t>
            </a:r>
            <a:r>
              <a:rPr lang="nl-NL" dirty="0" err="1" smtClean="0"/>
              <a:t>colonoscopieën</a:t>
            </a:r>
            <a:r>
              <a:rPr lang="nl-NL" dirty="0" smtClean="0"/>
              <a:t> </a:t>
            </a:r>
            <a:r>
              <a:rPr lang="nl-NL" dirty="0"/>
              <a:t>per jaar</a:t>
            </a:r>
            <a:endParaRPr lang="en-US" dirty="0"/>
          </a:p>
          <a:p>
            <a:r>
              <a:rPr lang="nl-NL" dirty="0">
                <a:hlinkClick r:id="rId2"/>
              </a:rPr>
              <a:t>Pilot darmkankertest van start </a:t>
            </a:r>
            <a:r>
              <a:rPr lang="nl-NL" sz="1100" dirty="0" smtClean="0"/>
              <a:t>(NOS, dinsdag </a:t>
            </a:r>
            <a:r>
              <a:rPr lang="nl-NL" sz="1100" dirty="0"/>
              <a:t>3 september 2013)</a:t>
            </a:r>
          </a:p>
          <a:p>
            <a:r>
              <a:rPr lang="nl-NL" dirty="0"/>
              <a:t>Model voor vergemakkelijkte </a:t>
            </a:r>
            <a:r>
              <a:rPr lang="nl-NL" dirty="0" smtClean="0"/>
              <a:t>besturing </a:t>
            </a:r>
            <a:r>
              <a:rPr lang="nl-NL" sz="1100" dirty="0" smtClean="0"/>
              <a:t>(</a:t>
            </a:r>
            <a:r>
              <a:rPr lang="nl-NL" sz="1100" dirty="0"/>
              <a:t>N. van der </a:t>
            </a:r>
            <a:r>
              <a:rPr lang="nl-NL" sz="1100" dirty="0" smtClean="0"/>
              <a:t>stap, F. van der Heijden, </a:t>
            </a:r>
            <a:r>
              <a:rPr lang="nl-NL" sz="1100" dirty="0"/>
              <a:t>et al.)</a:t>
            </a:r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2BD-10FA-4400-8821-37E9C4EE7731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kader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Waarom dit onderzoek?</a:t>
            </a:r>
          </a:p>
        </p:txBody>
      </p:sp>
    </p:spTree>
    <p:extLst>
      <p:ext uri="{BB962C8B-B14F-4D97-AF65-F5344CB8AC3E}">
        <p14:creationId xmlns:p14="http://schemas.microsoft.com/office/powerpoint/2010/main" val="5135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Fout </a:t>
            </a:r>
            <a:r>
              <a:rPr lang="nl-NL" dirty="0" smtClean="0"/>
              <a:t>bij stap 1: </a:t>
            </a:r>
            <a:r>
              <a:rPr lang="nl-NL" baseline="30000" dirty="0" err="1" smtClean="0"/>
              <a:t>ndi</a:t>
            </a:r>
            <a:r>
              <a:rPr lang="nl-NL" dirty="0" err="1" smtClean="0"/>
              <a:t>T</a:t>
            </a:r>
            <a:r>
              <a:rPr lang="nl-NL" baseline="-25000" dirty="0" err="1" smtClean="0"/>
              <a:t>EM</a:t>
            </a:r>
            <a:r>
              <a:rPr lang="nl-NL" dirty="0" smtClean="0"/>
              <a:t> wordt veroorzaakt door trilling</a:t>
            </a:r>
            <a:endParaRPr lang="nl-NL" dirty="0">
              <a:latin typeface="Calibri"/>
              <a:ea typeface="Times New Roman"/>
              <a:cs typeface="Times New Roman"/>
            </a:endParaRPr>
          </a:p>
          <a:p>
            <a:r>
              <a:rPr lang="nl-NL" dirty="0" smtClean="0"/>
              <a:t>Fout </a:t>
            </a:r>
            <a:r>
              <a:rPr lang="nl-NL" dirty="0" smtClean="0"/>
              <a:t>bij stap 2: </a:t>
            </a:r>
            <a:r>
              <a:rPr lang="nl-NL" baseline="30000" dirty="0" err="1" smtClean="0"/>
              <a:t>sch</a:t>
            </a:r>
            <a:r>
              <a:rPr lang="nl-NL" dirty="0" err="1" smtClean="0"/>
              <a:t>T</a:t>
            </a:r>
            <a:r>
              <a:rPr lang="nl-NL" baseline="-25000" dirty="0" err="1" smtClean="0"/>
              <a:t>ndi</a:t>
            </a:r>
            <a:r>
              <a:rPr lang="nl-NL" dirty="0"/>
              <a:t> </a:t>
            </a:r>
            <a:r>
              <a:rPr lang="nl-NL" dirty="0" smtClean="0"/>
              <a:t>wordt veroorzaakt door meetfouten</a:t>
            </a:r>
          </a:p>
          <a:p>
            <a:r>
              <a:rPr lang="nl-NL" dirty="0" smtClean="0">
                <a:ea typeface="Times New Roman"/>
                <a:cs typeface="Times New Roman"/>
              </a:rPr>
              <a:t>Fout </a:t>
            </a:r>
            <a:r>
              <a:rPr lang="nl-NL" dirty="0" smtClean="0">
                <a:ea typeface="Times New Roman"/>
                <a:cs typeface="Times New Roman"/>
              </a:rPr>
              <a:t>bij stap 3: </a:t>
            </a:r>
            <a:r>
              <a:rPr lang="nl-NL" baseline="30000" dirty="0" err="1" smtClean="0"/>
              <a:t>cam</a:t>
            </a:r>
            <a:r>
              <a:rPr lang="nl-NL" dirty="0" err="1" smtClean="0"/>
              <a:t>T</a:t>
            </a:r>
            <a:r>
              <a:rPr lang="nl-NL" baseline="-25000" dirty="0" err="1" smtClean="0"/>
              <a:t>sch</a:t>
            </a:r>
            <a:r>
              <a:rPr lang="nl-NL" dirty="0"/>
              <a:t> </a:t>
            </a:r>
            <a:r>
              <a:rPr lang="nl-NL" dirty="0" smtClean="0"/>
              <a:t>wordt veroorzaakt door de grens van precisie</a:t>
            </a:r>
          </a:p>
          <a:p>
            <a:r>
              <a:rPr lang="nl-NL" dirty="0"/>
              <a:t>Fout </a:t>
            </a:r>
            <a:r>
              <a:rPr lang="nl-NL" dirty="0" smtClean="0"/>
              <a:t>bij stap 4: </a:t>
            </a:r>
            <a:r>
              <a:rPr lang="nl-NL" baseline="30000" dirty="0" err="1" smtClean="0"/>
              <a:t>cam</a:t>
            </a:r>
            <a:r>
              <a:rPr lang="nl-NL" dirty="0" err="1" smtClean="0"/>
              <a:t>T</a:t>
            </a:r>
            <a:r>
              <a:rPr lang="nl-NL" baseline="-25000" dirty="0" err="1" smtClean="0"/>
              <a:t>EM</a:t>
            </a:r>
            <a:r>
              <a:rPr lang="nl-NL" dirty="0" smtClean="0"/>
              <a:t> wordt veroorzaakt door alle bovenstaande fouten</a:t>
            </a:r>
            <a:endParaRPr lang="nl-NL" dirty="0"/>
          </a:p>
          <a:p>
            <a:endParaRPr lang="nl-NL" dirty="0">
              <a:ea typeface="Times New Roman"/>
              <a:cs typeface="Times New Roman"/>
            </a:endParaRP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30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Resultate</a:t>
            </a:r>
            <a:r>
              <a:rPr lang="nl-NL" dirty="0"/>
              <a:t>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Fouten</a:t>
            </a:r>
            <a:endParaRPr lang="nl-NL" dirty="0"/>
          </a:p>
        </p:txBody>
      </p:sp>
      <p:graphicFrame>
        <p:nvGraphicFramePr>
          <p:cNvPr id="10" name="Tabe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71324"/>
              </p:ext>
            </p:extLst>
          </p:nvPr>
        </p:nvGraphicFramePr>
        <p:xfrm>
          <a:off x="1403648" y="3645024"/>
          <a:ext cx="7488833" cy="208823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95887"/>
                <a:gridCol w="1395887"/>
                <a:gridCol w="1516870"/>
                <a:gridCol w="1483211"/>
                <a:gridCol w="1696978"/>
              </a:tblGrid>
              <a:tr h="348039">
                <a:tc row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 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Groot schaakbord 235 x 184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Klein schaakbord 37 x 28,2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348039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absoluut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relatief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absoluut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relatief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ndi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EM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1,01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0.38 %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0,24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0,34 %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sch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ndi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1,13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0.38 %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0,40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0,85 %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cam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sch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1,34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0.51 %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0,45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0,62 %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cam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EM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10,8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84.5 %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1,05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14,2 %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6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Probleem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Uitvoering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Resultaten</a:t>
            </a:r>
          </a:p>
          <a:p>
            <a:r>
              <a:rPr lang="nl-NL" dirty="0"/>
              <a:t>Discussie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Conclusie 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Aanbeveling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9-9-2013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31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7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 6DOF-pointer-EM-sensor</a:t>
            </a:r>
          </a:p>
          <a:p>
            <a:r>
              <a:rPr lang="nl-NL" dirty="0" smtClean="0"/>
              <a:t>Richting afhankelijke fouten</a:t>
            </a:r>
          </a:p>
          <a:p>
            <a:r>
              <a:rPr lang="nl-NL" dirty="0" smtClean="0"/>
              <a:t>Herberekening van de offset</a:t>
            </a:r>
          </a:p>
          <a:p>
            <a:r>
              <a:rPr lang="nl-NL" dirty="0" smtClean="0"/>
              <a:t>Verbetering: absolute fout van 5.46 mm naar </a:t>
            </a:r>
            <a:r>
              <a:rPr lang="nl-NL" dirty="0" smtClean="0"/>
              <a:t>1.13 </a:t>
            </a:r>
            <a:r>
              <a:rPr lang="nl-NL" dirty="0" smtClean="0"/>
              <a:t>mm</a:t>
            </a:r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/>
              <a:t>   relatieve fout van 1.68% naar 0.38%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32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Discussie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Offset</a:t>
            </a:r>
            <a:endParaRPr lang="nl-NL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21" y="3933344"/>
            <a:ext cx="3689258" cy="25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344"/>
            <a:ext cx="3473551" cy="25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Fout bij stap 1: </a:t>
            </a:r>
            <a:r>
              <a:rPr lang="nl-NL" baseline="30000" dirty="0" err="1"/>
              <a:t>ndi</a:t>
            </a:r>
            <a:r>
              <a:rPr lang="nl-NL" dirty="0" err="1"/>
              <a:t>T</a:t>
            </a:r>
            <a:r>
              <a:rPr lang="nl-NL" baseline="-25000" dirty="0" err="1"/>
              <a:t>EM</a:t>
            </a:r>
            <a:r>
              <a:rPr lang="nl-NL" dirty="0"/>
              <a:t> wordt veroorzaakt door trilling</a:t>
            </a:r>
            <a:endParaRPr lang="nl-NL" dirty="0">
              <a:latin typeface="Calibri"/>
              <a:ea typeface="Times New Roman"/>
              <a:cs typeface="Times New Roman"/>
            </a:endParaRPr>
          </a:p>
          <a:p>
            <a:r>
              <a:rPr lang="nl-NL" dirty="0"/>
              <a:t>Fout bij stap 2: </a:t>
            </a:r>
            <a:r>
              <a:rPr lang="nl-NL" baseline="30000" dirty="0" err="1"/>
              <a:t>sch</a:t>
            </a:r>
            <a:r>
              <a:rPr lang="nl-NL" dirty="0" err="1"/>
              <a:t>T</a:t>
            </a:r>
            <a:r>
              <a:rPr lang="nl-NL" baseline="-25000" dirty="0" err="1"/>
              <a:t>ndi</a:t>
            </a:r>
            <a:r>
              <a:rPr lang="nl-NL" dirty="0"/>
              <a:t> wordt veroorzaakt door meetfouten</a:t>
            </a:r>
          </a:p>
          <a:p>
            <a:r>
              <a:rPr lang="nl-NL" dirty="0">
                <a:ea typeface="Times New Roman"/>
                <a:cs typeface="Times New Roman"/>
              </a:rPr>
              <a:t>Fout bij stap 3: </a:t>
            </a:r>
            <a:r>
              <a:rPr lang="nl-NL" baseline="30000" dirty="0" err="1"/>
              <a:t>cam</a:t>
            </a:r>
            <a:r>
              <a:rPr lang="nl-NL" dirty="0" err="1"/>
              <a:t>T</a:t>
            </a:r>
            <a:r>
              <a:rPr lang="nl-NL" baseline="-25000" dirty="0" err="1"/>
              <a:t>sch</a:t>
            </a:r>
            <a:r>
              <a:rPr lang="nl-NL" dirty="0"/>
              <a:t> wordt veroorzaakt door de grens van precisie</a:t>
            </a:r>
          </a:p>
          <a:p>
            <a:r>
              <a:rPr lang="nl-NL" dirty="0"/>
              <a:t>Fout bij stap 4: </a:t>
            </a:r>
            <a:r>
              <a:rPr lang="nl-NL" baseline="30000" dirty="0" err="1"/>
              <a:t>cam</a:t>
            </a:r>
            <a:r>
              <a:rPr lang="nl-NL" dirty="0" err="1"/>
              <a:t>T</a:t>
            </a:r>
            <a:r>
              <a:rPr lang="nl-NL" baseline="-25000" dirty="0" err="1"/>
              <a:t>EM</a:t>
            </a:r>
            <a:r>
              <a:rPr lang="nl-NL" dirty="0"/>
              <a:t> wordt veroorzaakt door alle bovenstaande fouten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Discussie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fouten</a:t>
            </a:r>
            <a:endParaRPr lang="nl-NL" dirty="0"/>
          </a:p>
        </p:txBody>
      </p:sp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49548"/>
              </p:ext>
            </p:extLst>
          </p:nvPr>
        </p:nvGraphicFramePr>
        <p:xfrm>
          <a:off x="1403648" y="3645024"/>
          <a:ext cx="7488833" cy="208823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95887"/>
                <a:gridCol w="1395887"/>
                <a:gridCol w="1516870"/>
                <a:gridCol w="1483211"/>
                <a:gridCol w="1696978"/>
              </a:tblGrid>
              <a:tr h="348039">
                <a:tc row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 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Groot schaakbord 235 x 184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Klein schaakbord 37 x 28,2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348039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absoluut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relatief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absoluut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relatief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ndi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EM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1,01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0.38 %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0,24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0,34 %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sch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ndi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1,13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0.38 %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0,40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0,85 %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cam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sch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1,34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0.51 %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0,45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0,62 %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80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Fout </a:t>
                      </a:r>
                      <a:r>
                        <a:rPr lang="nl-NL" sz="1600" baseline="30000" dirty="0" err="1">
                          <a:effectLst/>
                        </a:rPr>
                        <a:t>cam</a:t>
                      </a:r>
                      <a:r>
                        <a:rPr lang="nl-NL" sz="1600" dirty="0" err="1">
                          <a:effectLst/>
                        </a:rPr>
                        <a:t>T</a:t>
                      </a:r>
                      <a:r>
                        <a:rPr lang="nl-NL" sz="1600" baseline="-25000" dirty="0" err="1">
                          <a:effectLst/>
                        </a:rPr>
                        <a:t>EM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10,8 mm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effectLst/>
                        </a:rPr>
                        <a:t>84.5 %</a:t>
                      </a:r>
                      <a:endParaRPr lang="nl-NL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1,05 mm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</a:rPr>
                        <a:t>14,2 %</a:t>
                      </a:r>
                      <a:endParaRPr lang="nl-NL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4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 synchronisatie bleek lastiger dan </a:t>
            </a:r>
            <a:r>
              <a:rPr lang="nl-NL" dirty="0" smtClean="0"/>
              <a:t>verwacht</a:t>
            </a:r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Statief biedt </a:t>
            </a:r>
            <a:r>
              <a:rPr lang="nl-NL" dirty="0" smtClean="0"/>
              <a:t>mogelijk een oplossing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34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Discussie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synchronisatie</a:t>
            </a:r>
            <a:endParaRPr lang="nl-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79" y="2396740"/>
            <a:ext cx="4732317" cy="348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T.R.F. van Steenbergen et al. </a:t>
            </a:r>
            <a:r>
              <a:rPr lang="nl-NL" dirty="0"/>
              <a:t>h</a:t>
            </a:r>
            <a:r>
              <a:rPr lang="nl-NL" dirty="0" smtClean="0"/>
              <a:t>ebben de camerakalibratie geautomatiseerd </a:t>
            </a:r>
            <a:r>
              <a:rPr lang="nl-NL" dirty="0" smtClean="0"/>
              <a:t>met behulp van </a:t>
            </a:r>
            <a:r>
              <a:rPr lang="nl-NL" dirty="0" smtClean="0"/>
              <a:t>een bolletjesbord in plaats van een schaakbord</a:t>
            </a:r>
          </a:p>
          <a:p>
            <a:r>
              <a:rPr lang="nl-NL" dirty="0" smtClean="0"/>
              <a:t>De computer herkent een uniek patroon in het bolletjesbord</a:t>
            </a:r>
          </a:p>
          <a:p>
            <a:r>
              <a:rPr lang="nl-NL" dirty="0"/>
              <a:t>De computer </a:t>
            </a:r>
            <a:r>
              <a:rPr lang="nl-NL" dirty="0" smtClean="0"/>
              <a:t>bepaalt </a:t>
            </a:r>
            <a:r>
              <a:rPr lang="nl-NL" dirty="0" smtClean="0"/>
              <a:t>zelf de plek van de oorsprong</a:t>
            </a:r>
          </a:p>
          <a:p>
            <a:r>
              <a:rPr lang="nl-NL" dirty="0" smtClean="0"/>
              <a:t>De methode levert veel winst </a:t>
            </a:r>
            <a:r>
              <a:rPr lang="nl-NL" dirty="0" smtClean="0"/>
              <a:t>in snelheid </a:t>
            </a:r>
            <a:r>
              <a:rPr lang="nl-NL" dirty="0" smtClean="0"/>
              <a:t>op, maar veroorzaakt tegelijkertijd een klein </a:t>
            </a:r>
            <a:r>
              <a:rPr lang="nl-NL" dirty="0" smtClean="0"/>
              <a:t>verlies in nauwkeurigheid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35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Discussie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bolletjespatroon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694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Probleem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Uitvoering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Resultaten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Discussie</a:t>
            </a:r>
          </a:p>
          <a:p>
            <a:r>
              <a:rPr lang="nl-NL" dirty="0" smtClean="0"/>
              <a:t>Conclusie</a:t>
            </a:r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nl-NL" dirty="0" smtClean="0"/>
              <a:t>Aanbeveling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9-9-2013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12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Synchronisatie </a:t>
            </a:r>
            <a:r>
              <a:rPr lang="nl-NL" dirty="0" smtClean="0"/>
              <a:t>verbeteren door momentopnames te maken</a:t>
            </a:r>
          </a:p>
          <a:p>
            <a:r>
              <a:rPr lang="nl-NL" dirty="0" smtClean="0"/>
              <a:t>Veel data vergaren</a:t>
            </a:r>
          </a:p>
          <a:p>
            <a:r>
              <a:rPr lang="nl-NL" dirty="0" smtClean="0"/>
              <a:t>Afwegen of de tijdswinst door automatisering opweegt tegen het verlies in </a:t>
            </a:r>
            <a:r>
              <a:rPr lang="nl-NL" dirty="0" smtClean="0"/>
              <a:t>nauwkeurigheid</a:t>
            </a:r>
          </a:p>
          <a:p>
            <a:endParaRPr lang="en-US" dirty="0"/>
          </a:p>
          <a:p>
            <a:r>
              <a:rPr lang="nl-NL" dirty="0" smtClean="0"/>
              <a:t>Relatieve fouten wegen niet tegen elkaar op</a:t>
            </a:r>
          </a:p>
          <a:p>
            <a:r>
              <a:rPr lang="nl-NL" dirty="0" smtClean="0"/>
              <a:t>Foutmarge</a:t>
            </a:r>
            <a:r>
              <a:rPr lang="en-US" dirty="0" smtClean="0"/>
              <a:t> </a:t>
            </a:r>
            <a:r>
              <a:rPr lang="nl-NL" dirty="0" smtClean="0"/>
              <a:t>van de individuele</a:t>
            </a:r>
            <a:r>
              <a:rPr lang="en-US" dirty="0" smtClean="0"/>
              <a:t> </a:t>
            </a:r>
            <a:r>
              <a:rPr lang="nl-NL" dirty="0" smtClean="0"/>
              <a:t>meetsystemen te groot voor wat</a:t>
            </a:r>
            <a:r>
              <a:rPr lang="en-US" dirty="0" smtClean="0"/>
              <a:t> </a:t>
            </a:r>
            <a:r>
              <a:rPr lang="nl-NL" dirty="0" smtClean="0"/>
              <a:t>we</a:t>
            </a:r>
            <a:r>
              <a:rPr lang="en-US" dirty="0" smtClean="0"/>
              <a:t> </a:t>
            </a:r>
            <a:r>
              <a:rPr lang="nl-NL" dirty="0" smtClean="0"/>
              <a:t>willen meten</a:t>
            </a:r>
            <a:r>
              <a:rPr lang="en-US" dirty="0" smtClean="0"/>
              <a:t>.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Conclusie en Aanbeveling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7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Referentielijst staat in het verslag</a:t>
            </a:r>
          </a:p>
          <a:p>
            <a:r>
              <a:rPr lang="nl-NL" dirty="0" smtClean="0"/>
              <a:t>F. </a:t>
            </a:r>
            <a:r>
              <a:rPr lang="nl-NL" dirty="0" smtClean="0"/>
              <a:t>van der Heijden heeft het script geschreven dat de data van het NDI-systeem uitleest en importeert in </a:t>
            </a:r>
            <a:r>
              <a:rPr lang="nl-NL" dirty="0" err="1" smtClean="0"/>
              <a:t>Matlab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38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Referenties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71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9-9-2013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39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Vragen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115616" y="6119718"/>
            <a:ext cx="77768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/>
              <a:t>http://experteer-blog.nl/wp-content/uploads/2011/05/Vragen-stellen-op-het-sollicitatiegesprek-als-kandidaat-300x300.jpg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78" y="1695252"/>
            <a:ext cx="4398044" cy="439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0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Probleem</a:t>
            </a:r>
          </a:p>
          <a:p>
            <a:r>
              <a:rPr lang="nl-NL" dirty="0" smtClean="0"/>
              <a:t>Methode</a:t>
            </a:r>
          </a:p>
          <a:p>
            <a:r>
              <a:rPr lang="nl-NL" dirty="0" smtClean="0"/>
              <a:t>Uitvoering</a:t>
            </a:r>
          </a:p>
          <a:p>
            <a:r>
              <a:rPr lang="nl-NL" dirty="0" smtClean="0"/>
              <a:t>Resultaten</a:t>
            </a:r>
          </a:p>
          <a:p>
            <a:r>
              <a:rPr lang="nl-NL" dirty="0"/>
              <a:t>Discussie</a:t>
            </a:r>
          </a:p>
          <a:p>
            <a:r>
              <a:rPr lang="nl-NL" dirty="0" smtClean="0"/>
              <a:t>Conclusie </a:t>
            </a:r>
          </a:p>
          <a:p>
            <a:r>
              <a:rPr lang="nl-NL" dirty="0" smtClean="0"/>
              <a:t>Aanbeveling</a:t>
            </a:r>
          </a:p>
          <a:p>
            <a:r>
              <a:rPr lang="en-US" dirty="0" err="1" smtClean="0"/>
              <a:t>Referenties</a:t>
            </a:r>
            <a:endParaRPr lang="en-US" dirty="0" smtClean="0"/>
          </a:p>
          <a:p>
            <a:r>
              <a:rPr lang="en-US" dirty="0" err="1" smtClean="0"/>
              <a:t>Vragen</a:t>
            </a:r>
            <a:endParaRPr lang="en-US" dirty="0" smtClean="0"/>
          </a:p>
          <a:p>
            <a:pPr marL="0" indent="0">
              <a:buNone/>
            </a:pPr>
            <a:endParaRPr lang="nl-NL" dirty="0" smtClean="0"/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4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Probleem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Uitvoering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Resultaten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Conclusie 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Aanbeveling</a:t>
            </a: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7898-451C-4435-96D1-96EE03CED2BD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9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080000" y="2051050"/>
            <a:ext cx="7020392" cy="3560763"/>
          </a:xfrm>
        </p:spPr>
        <p:txBody>
          <a:bodyPr/>
          <a:lstStyle/>
          <a:p>
            <a:r>
              <a:rPr lang="nl-NL" dirty="0" smtClean="0"/>
              <a:t>Het model beschrijft beweging van de camera in </a:t>
            </a:r>
            <a:r>
              <a:rPr lang="nl-NL" dirty="0"/>
              <a:t>2 vrijheidsgraden (DOF)</a:t>
            </a:r>
          </a:p>
          <a:p>
            <a:r>
              <a:rPr lang="nl-NL" dirty="0" smtClean="0"/>
              <a:t>Model wordt getest met een elektromagnetische (EM) sensor met 6 DOF van </a:t>
            </a:r>
            <a:r>
              <a:rPr lang="nl-NL" dirty="0" err="1" smtClean="0"/>
              <a:t>Northern</a:t>
            </a:r>
            <a:r>
              <a:rPr lang="nl-NL" dirty="0" smtClean="0"/>
              <a:t> Digital Inc. (NDI)</a:t>
            </a:r>
          </a:p>
          <a:p>
            <a:r>
              <a:rPr lang="nl-NL" dirty="0" smtClean="0"/>
              <a:t>Beide meetmethoden hebben een ander assenstelsel</a:t>
            </a:r>
          </a:p>
          <a:p>
            <a:r>
              <a:rPr lang="nl-NL" dirty="0" smtClean="0"/>
              <a:t>Transformatie tussen de twee meetmethoden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2ABF-415B-44F6-8759-02C2349489CE}" type="datetime1">
              <a:rPr lang="nl-NL" smtClean="0"/>
              <a:t>8-9-2013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Probleem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probleemstelling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2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Sensor zit vast aan de punt van de endoscoop</a:t>
            </a:r>
          </a:p>
          <a:p>
            <a:r>
              <a:rPr lang="nl-NL" dirty="0" smtClean="0"/>
              <a:t>Het beeld wordt gemaakt met een groothoeklens</a:t>
            </a:r>
          </a:p>
          <a:p>
            <a:r>
              <a:rPr lang="nl-NL" dirty="0" smtClean="0"/>
              <a:t>4 stappen:</a:t>
            </a:r>
          </a:p>
          <a:p>
            <a:pPr marL="600075" lvl="1" indent="-342900">
              <a:buFont typeface="+mj-lt"/>
              <a:buAutoNum type="arabicPeriod"/>
            </a:pPr>
            <a:r>
              <a:rPr lang="nl-NL" dirty="0" smtClean="0"/>
              <a:t>EM-sensor naar NDI-fieldgenerator</a:t>
            </a:r>
          </a:p>
          <a:p>
            <a:pPr marL="600075" lvl="1" indent="-342900">
              <a:buFont typeface="+mj-lt"/>
              <a:buAutoNum type="arabicPeriod"/>
            </a:pPr>
            <a:r>
              <a:rPr lang="nl-NL" dirty="0" smtClean="0"/>
              <a:t>NDI-fieldgenerator naar schaakbord</a:t>
            </a:r>
          </a:p>
          <a:p>
            <a:pPr marL="600075" lvl="1" indent="-342900">
              <a:buFont typeface="+mj-lt"/>
              <a:buAutoNum type="arabicPeriod"/>
            </a:pPr>
            <a:r>
              <a:rPr lang="nl-NL" dirty="0" smtClean="0"/>
              <a:t>Schaakbord naar camera</a:t>
            </a:r>
          </a:p>
          <a:p>
            <a:pPr marL="600075" lvl="1" indent="-342900">
              <a:buFont typeface="+mj-lt"/>
              <a:buAutoNum type="arabicPeriod"/>
            </a:pPr>
            <a:r>
              <a:rPr lang="nl-NL" dirty="0" smtClean="0"/>
              <a:t>EM-sensor naar camera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Probleem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Analyse</a:t>
            </a:r>
            <a:endParaRPr lang="nl-NL" dirty="0"/>
          </a:p>
        </p:txBody>
      </p:sp>
      <p:pic>
        <p:nvPicPr>
          <p:cNvPr id="7" name="Afbeelding 6" descr="I:\Bacheloropdracht\DSC_0276-verkleind-plus-bijvoeginge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24944"/>
            <a:ext cx="3672408" cy="3011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0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Probleem</a:t>
            </a:r>
          </a:p>
          <a:p>
            <a:r>
              <a:rPr lang="nl-NL" dirty="0" smtClean="0"/>
              <a:t>Methode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Uitvoering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Resultaten</a:t>
            </a:r>
          </a:p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Discussie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Conclusie 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Aanbeveling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Referenties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Vragen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23BBD-6D1C-46F1-A471-37059D1FDBC4}" type="datetime1">
              <a:rPr lang="nl-NL" smtClean="0"/>
              <a:t>9-9-2013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84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Transformatiematrix in plaats van rotatiematrix en translatievector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8013-521A-45EF-85E5-C8C8594865F0}" type="datetime1">
              <a:rPr lang="nl-NL" smtClean="0"/>
              <a:t>8-9-2013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Methode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Voorbereiding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hoek 7"/>
              <p:cNvSpPr/>
              <p:nvPr/>
            </p:nvSpPr>
            <p:spPr>
              <a:xfrm>
                <a:off x="1259632" y="3212976"/>
                <a:ext cx="3087575" cy="1143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𝑅𝑐</m:t>
                                </m:r>
                              </m:e>
                              <m:e/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𝑇𝑐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i="1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Rechthoe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212976"/>
                <a:ext cx="3087575" cy="11435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hoek 8"/>
              <p:cNvSpPr/>
              <p:nvPr/>
            </p:nvSpPr>
            <p:spPr>
              <a:xfrm>
                <a:off x="5580112" y="3298416"/>
                <a:ext cx="222926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nl-NL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i="1">
                          <a:latin typeface="Cambria Math"/>
                        </a:rPr>
                        <m:t>=</m:t>
                      </m:r>
                      <m:r>
                        <a:rPr lang="nl-NL" i="1">
                          <a:latin typeface="Cambria Math"/>
                        </a:rPr>
                        <m:t>𝑅𝑐</m:t>
                      </m:r>
                      <m:r>
                        <a:rPr lang="nl-NL" i="1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NL" i="1">
                          <a:latin typeface="Cambria Math"/>
                        </a:rPr>
                        <m:t>+</m:t>
                      </m:r>
                      <m:r>
                        <a:rPr lang="nl-NL" i="1">
                          <a:latin typeface="Cambria Math"/>
                        </a:rPr>
                        <m:t>𝑇𝑐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Rechthoe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298416"/>
                <a:ext cx="2229265" cy="9727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NL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UT_NL</Template>
  <TotalTime>2783</TotalTime>
  <Words>1459</Words>
  <Application>Microsoft Office PowerPoint</Application>
  <PresentationFormat>Diavoorstelling (4:3)</PresentationFormat>
  <Paragraphs>385</Paragraphs>
  <Slides>39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0" baseType="lpstr">
      <vt:lpstr>UT_NL</vt:lpstr>
      <vt:lpstr>PowerPoint-presentatie</vt:lpstr>
      <vt:lpstr>Kalibratie van de camera in een endoscoop en een 6DOF-EM-sensor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Tino Kerkhof</dc:creator>
  <cp:lastModifiedBy>Tino Kerkhof</cp:lastModifiedBy>
  <cp:revision>61</cp:revision>
  <dcterms:created xsi:type="dcterms:W3CDTF">2013-09-07T10:55:37Z</dcterms:created>
  <dcterms:modified xsi:type="dcterms:W3CDTF">2013-09-09T09:26:34Z</dcterms:modified>
</cp:coreProperties>
</file>